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322" r:id="rId2"/>
    <p:sldId id="324" r:id="rId3"/>
    <p:sldId id="257" r:id="rId4"/>
    <p:sldId id="325" r:id="rId5"/>
    <p:sldId id="310" r:id="rId6"/>
    <p:sldId id="317" r:id="rId7"/>
    <p:sldId id="326" r:id="rId8"/>
    <p:sldId id="327" r:id="rId9"/>
    <p:sldId id="329" r:id="rId10"/>
    <p:sldId id="330" r:id="rId11"/>
    <p:sldId id="315" r:id="rId12"/>
    <p:sldId id="272" r:id="rId13"/>
  </p:sldIdLst>
  <p:sldSz cx="12192000" cy="6858000"/>
  <p:notesSz cx="6858000" cy="9144000"/>
  <p:custDataLst>
    <p:tags r:id="rId16"/>
  </p:custDataLst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inson Isai Carlos Abanto" initials="EIC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82F"/>
    <a:srgbClr val="F79646"/>
    <a:srgbClr val="272727"/>
    <a:srgbClr val="67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77922" autoAdjust="0"/>
  </p:normalViewPr>
  <p:slideViewPr>
    <p:cSldViewPr snapToGrid="0" snapToObjects="1">
      <p:cViewPr varScale="1">
        <p:scale>
          <a:sx n="86" d="100"/>
          <a:sy n="86" d="100"/>
        </p:scale>
        <p:origin x="135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1-31T18:07:09.468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1-31T18:07:09.468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2E96B9-74AB-4483-8808-E67C801B0E8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PE"/>
        </a:p>
      </dgm:t>
    </dgm:pt>
    <dgm:pt modelId="{90CA7B90-7546-408C-BE98-6568D784A505}">
      <dgm:prSet phldrT="[Texto]" custT="1"/>
      <dgm:spPr/>
      <dgm:t>
        <a:bodyPr/>
        <a:lstStyle/>
        <a:p>
          <a:endParaRPr lang="es-PE" sz="2000" dirty="0"/>
        </a:p>
      </dgm:t>
    </dgm:pt>
    <dgm:pt modelId="{54CEA376-CE43-43E0-90D0-2E5E4F71F1F7}" type="parTrans" cxnId="{EAFF4225-B99E-4C9E-B0CA-D4DD44024E69}">
      <dgm:prSet/>
      <dgm:spPr/>
      <dgm:t>
        <a:bodyPr/>
        <a:lstStyle/>
        <a:p>
          <a:endParaRPr lang="es-PE" sz="2000"/>
        </a:p>
      </dgm:t>
    </dgm:pt>
    <dgm:pt modelId="{F6C8F5E8-90BD-47A4-B72C-5C9662CBF108}" type="sibTrans" cxnId="{EAFF4225-B99E-4C9E-B0CA-D4DD44024E69}">
      <dgm:prSet/>
      <dgm:spPr/>
      <dgm:t>
        <a:bodyPr/>
        <a:lstStyle/>
        <a:p>
          <a:endParaRPr lang="es-PE" sz="2000"/>
        </a:p>
      </dgm:t>
    </dgm:pt>
    <dgm:pt modelId="{DF68374F-A6A1-4F9E-9621-2CD76F8A0EDA}">
      <dgm:prSet phldrT="[Texto]" custT="1"/>
      <dgm:spPr/>
      <dgm:t>
        <a:bodyPr/>
        <a:lstStyle/>
        <a:p>
          <a:endParaRPr lang="es-PE" sz="2000" dirty="0"/>
        </a:p>
      </dgm:t>
    </dgm:pt>
    <dgm:pt modelId="{5217B508-DD82-44E6-9C8F-57058C1A47EA}" type="parTrans" cxnId="{EF712857-4921-4495-B156-E62EFBB7B33A}">
      <dgm:prSet/>
      <dgm:spPr/>
      <dgm:t>
        <a:bodyPr/>
        <a:lstStyle/>
        <a:p>
          <a:endParaRPr lang="es-PE" sz="2000"/>
        </a:p>
      </dgm:t>
    </dgm:pt>
    <dgm:pt modelId="{FD56CFC5-A330-412C-927D-EBE09846063B}" type="sibTrans" cxnId="{EF712857-4921-4495-B156-E62EFBB7B33A}">
      <dgm:prSet/>
      <dgm:spPr/>
      <dgm:t>
        <a:bodyPr/>
        <a:lstStyle/>
        <a:p>
          <a:endParaRPr lang="es-PE" sz="2000"/>
        </a:p>
      </dgm:t>
    </dgm:pt>
    <dgm:pt modelId="{719A086D-B60A-4F8B-8C37-6818C5D35D07}">
      <dgm:prSet phldrT="[Texto]" custT="1"/>
      <dgm:spPr/>
      <dgm:t>
        <a:bodyPr/>
        <a:lstStyle/>
        <a:p>
          <a:endParaRPr lang="es-ES_tradnl" sz="2000" dirty="0"/>
        </a:p>
      </dgm:t>
    </dgm:pt>
    <dgm:pt modelId="{1BC141A6-2F19-485B-855E-0E81A434BCAD}" type="parTrans" cxnId="{A3DB0E15-2F92-4936-9960-202BAA9C8BD3}">
      <dgm:prSet/>
      <dgm:spPr/>
      <dgm:t>
        <a:bodyPr/>
        <a:lstStyle/>
        <a:p>
          <a:endParaRPr lang="es-PE" sz="2000"/>
        </a:p>
      </dgm:t>
    </dgm:pt>
    <dgm:pt modelId="{B37D7E25-3D78-4039-A05D-FC1D8AA6FFB8}" type="sibTrans" cxnId="{A3DB0E15-2F92-4936-9960-202BAA9C8BD3}">
      <dgm:prSet/>
      <dgm:spPr/>
      <dgm:t>
        <a:bodyPr/>
        <a:lstStyle/>
        <a:p>
          <a:endParaRPr lang="es-PE" sz="2000"/>
        </a:p>
      </dgm:t>
    </dgm:pt>
    <dgm:pt modelId="{14E6BA75-E501-4DEB-9A77-B43F1E6D5411}">
      <dgm:prSet phldrT="[Texto]" custT="1"/>
      <dgm:spPr/>
      <dgm:t>
        <a:bodyPr/>
        <a:lstStyle/>
        <a:p>
          <a:endParaRPr lang="es-ES_tradnl" sz="2000" dirty="0"/>
        </a:p>
      </dgm:t>
    </dgm:pt>
    <dgm:pt modelId="{878B5210-F29F-4A42-9A2D-952D628434B8}" type="parTrans" cxnId="{DCFBC5FF-7EF3-436A-8434-A8CFDC173FCC}">
      <dgm:prSet/>
      <dgm:spPr/>
      <dgm:t>
        <a:bodyPr/>
        <a:lstStyle/>
        <a:p>
          <a:endParaRPr lang="es-PE" sz="2000"/>
        </a:p>
      </dgm:t>
    </dgm:pt>
    <dgm:pt modelId="{5CDE0E00-20EA-4E72-A157-9B23DFCE6EF8}" type="sibTrans" cxnId="{DCFBC5FF-7EF3-436A-8434-A8CFDC173FCC}">
      <dgm:prSet/>
      <dgm:spPr/>
      <dgm:t>
        <a:bodyPr/>
        <a:lstStyle/>
        <a:p>
          <a:endParaRPr lang="es-PE" sz="2000"/>
        </a:p>
      </dgm:t>
    </dgm:pt>
    <dgm:pt modelId="{E3D80828-492E-42BB-B2AD-11E42745D2EB}">
      <dgm:prSet phldrT="[Texto]" custT="1"/>
      <dgm:spPr/>
      <dgm:t>
        <a:bodyPr/>
        <a:lstStyle/>
        <a:p>
          <a:endParaRPr lang="es-ES_tradnl" sz="2000" dirty="0"/>
        </a:p>
      </dgm:t>
    </dgm:pt>
    <dgm:pt modelId="{20AD4CC4-A585-4FBF-9865-3A38F94648CB}" type="parTrans" cxnId="{81C0DE2D-8F23-495E-814F-922C9B4D2F89}">
      <dgm:prSet/>
      <dgm:spPr/>
      <dgm:t>
        <a:bodyPr/>
        <a:lstStyle/>
        <a:p>
          <a:endParaRPr lang="es-PE" sz="2000"/>
        </a:p>
      </dgm:t>
    </dgm:pt>
    <dgm:pt modelId="{C10624EE-050F-46A1-B458-1F9193D83A2F}" type="sibTrans" cxnId="{81C0DE2D-8F23-495E-814F-922C9B4D2F89}">
      <dgm:prSet/>
      <dgm:spPr/>
      <dgm:t>
        <a:bodyPr/>
        <a:lstStyle/>
        <a:p>
          <a:endParaRPr lang="es-PE" sz="2000"/>
        </a:p>
      </dgm:t>
    </dgm:pt>
    <dgm:pt modelId="{4773EC4E-6121-4E79-BA6E-B4976CFDAD02}" type="pres">
      <dgm:prSet presAssocID="{952E96B9-74AB-4483-8808-E67C801B0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8EF5A46B-98D8-46F0-B34B-6BDFCEEF0426}" type="pres">
      <dgm:prSet presAssocID="{952E96B9-74AB-4483-8808-E67C801B0E8F}" presName="Name1" presStyleCnt="0"/>
      <dgm:spPr/>
    </dgm:pt>
    <dgm:pt modelId="{C829386F-EDAA-47B4-B3BC-450A15416CA3}" type="pres">
      <dgm:prSet presAssocID="{952E96B9-74AB-4483-8808-E67C801B0E8F}" presName="cycle" presStyleCnt="0"/>
      <dgm:spPr/>
    </dgm:pt>
    <dgm:pt modelId="{419F3977-623D-4BEE-B974-E79110362F95}" type="pres">
      <dgm:prSet presAssocID="{952E96B9-74AB-4483-8808-E67C801B0E8F}" presName="srcNode" presStyleLbl="node1" presStyleIdx="0" presStyleCnt="5"/>
      <dgm:spPr/>
    </dgm:pt>
    <dgm:pt modelId="{C1C9B4CF-A7D0-49A7-AE8E-AB83D827CEFE}" type="pres">
      <dgm:prSet presAssocID="{952E96B9-74AB-4483-8808-E67C801B0E8F}" presName="conn" presStyleLbl="parChTrans1D2" presStyleIdx="0" presStyleCnt="1"/>
      <dgm:spPr/>
      <dgm:t>
        <a:bodyPr/>
        <a:lstStyle/>
        <a:p>
          <a:endParaRPr lang="es-ES"/>
        </a:p>
      </dgm:t>
    </dgm:pt>
    <dgm:pt modelId="{4750AE37-F0D8-44D9-BC7C-93ED02293E63}" type="pres">
      <dgm:prSet presAssocID="{952E96B9-74AB-4483-8808-E67C801B0E8F}" presName="extraNode" presStyleLbl="node1" presStyleIdx="0" presStyleCnt="5"/>
      <dgm:spPr/>
    </dgm:pt>
    <dgm:pt modelId="{9BCFE5B3-C0AD-496B-A7FE-68354FB54D5B}" type="pres">
      <dgm:prSet presAssocID="{952E96B9-74AB-4483-8808-E67C801B0E8F}" presName="dstNode" presStyleLbl="node1" presStyleIdx="0" presStyleCnt="5"/>
      <dgm:spPr/>
    </dgm:pt>
    <dgm:pt modelId="{271FC827-9E6D-4837-9E35-C2C86E197173}" type="pres">
      <dgm:prSet presAssocID="{90CA7B90-7546-408C-BE98-6568D784A50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E37185-4674-4FEF-8087-3A81650CF884}" type="pres">
      <dgm:prSet presAssocID="{90CA7B90-7546-408C-BE98-6568D784A505}" presName="accent_1" presStyleCnt="0"/>
      <dgm:spPr/>
    </dgm:pt>
    <dgm:pt modelId="{F3C88CB1-19FA-4AD2-83D3-C129778CBF76}" type="pres">
      <dgm:prSet presAssocID="{90CA7B90-7546-408C-BE98-6568D784A505}" presName="accentRepeatNode" presStyleLbl="solidFgAcc1" presStyleIdx="0" presStyleCnt="5"/>
      <dgm:spPr/>
    </dgm:pt>
    <dgm:pt modelId="{D8953563-2569-4B76-8B70-83F693E629B2}" type="pres">
      <dgm:prSet presAssocID="{DF68374F-A6A1-4F9E-9621-2CD76F8A0EDA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AE88C4-6B02-4000-A6DF-EA1D4215617D}" type="pres">
      <dgm:prSet presAssocID="{DF68374F-A6A1-4F9E-9621-2CD76F8A0EDA}" presName="accent_2" presStyleCnt="0"/>
      <dgm:spPr/>
    </dgm:pt>
    <dgm:pt modelId="{7022055D-3A4B-45F2-B9EF-5EFD3DE9C7E0}" type="pres">
      <dgm:prSet presAssocID="{DF68374F-A6A1-4F9E-9621-2CD76F8A0EDA}" presName="accentRepeatNode" presStyleLbl="solidFgAcc1" presStyleIdx="1" presStyleCnt="5"/>
      <dgm:spPr/>
    </dgm:pt>
    <dgm:pt modelId="{F774C7EC-491D-4FBA-87F0-768D8F76C2F5}" type="pres">
      <dgm:prSet presAssocID="{719A086D-B60A-4F8B-8C37-6818C5D35D0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B1A91F-2A8E-436E-BD29-3020AC01AC87}" type="pres">
      <dgm:prSet presAssocID="{719A086D-B60A-4F8B-8C37-6818C5D35D07}" presName="accent_3" presStyleCnt="0"/>
      <dgm:spPr/>
    </dgm:pt>
    <dgm:pt modelId="{7144EC0C-776B-45EE-A300-7D253699F7D0}" type="pres">
      <dgm:prSet presAssocID="{719A086D-B60A-4F8B-8C37-6818C5D35D07}" presName="accentRepeatNode" presStyleLbl="solidFgAcc1" presStyleIdx="2" presStyleCnt="5"/>
      <dgm:spPr/>
    </dgm:pt>
    <dgm:pt modelId="{111A8A0F-B952-4948-8785-E7688F5DA0D8}" type="pres">
      <dgm:prSet presAssocID="{14E6BA75-E501-4DEB-9A77-B43F1E6D5411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14C8BC-3F98-4119-AA0A-D8D8B9843377}" type="pres">
      <dgm:prSet presAssocID="{14E6BA75-E501-4DEB-9A77-B43F1E6D5411}" presName="accent_4" presStyleCnt="0"/>
      <dgm:spPr/>
    </dgm:pt>
    <dgm:pt modelId="{E95FFFB4-8409-4C3A-95D6-E657FCBD6800}" type="pres">
      <dgm:prSet presAssocID="{14E6BA75-E501-4DEB-9A77-B43F1E6D5411}" presName="accentRepeatNode" presStyleLbl="solidFgAcc1" presStyleIdx="3" presStyleCnt="5"/>
      <dgm:spPr/>
    </dgm:pt>
    <dgm:pt modelId="{5A99E3B8-8368-4EA7-822C-AA9A212B5425}" type="pres">
      <dgm:prSet presAssocID="{E3D80828-492E-42BB-B2AD-11E42745D2E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9D6CF9-B146-4461-901B-289B6113C538}" type="pres">
      <dgm:prSet presAssocID="{E3D80828-492E-42BB-B2AD-11E42745D2EB}" presName="accent_5" presStyleCnt="0"/>
      <dgm:spPr/>
    </dgm:pt>
    <dgm:pt modelId="{444CC443-6F44-48AA-99A8-F4BE7A47EA18}" type="pres">
      <dgm:prSet presAssocID="{E3D80828-492E-42BB-B2AD-11E42745D2EB}" presName="accentRepeatNode" presStyleLbl="solidFgAcc1" presStyleIdx="4" presStyleCnt="5"/>
      <dgm:spPr/>
    </dgm:pt>
  </dgm:ptLst>
  <dgm:cxnLst>
    <dgm:cxn modelId="{F1250E83-7E43-49D2-8A44-04BDBA50885E}" type="presOf" srcId="{719A086D-B60A-4F8B-8C37-6818C5D35D07}" destId="{F774C7EC-491D-4FBA-87F0-768D8F76C2F5}" srcOrd="0" destOrd="0" presId="urn:microsoft.com/office/officeart/2008/layout/VerticalCurvedList"/>
    <dgm:cxn modelId="{DCFBC5FF-7EF3-436A-8434-A8CFDC173FCC}" srcId="{952E96B9-74AB-4483-8808-E67C801B0E8F}" destId="{14E6BA75-E501-4DEB-9A77-B43F1E6D5411}" srcOrd="3" destOrd="0" parTransId="{878B5210-F29F-4A42-9A2D-952D628434B8}" sibTransId="{5CDE0E00-20EA-4E72-A157-9B23DFCE6EF8}"/>
    <dgm:cxn modelId="{EF712857-4921-4495-B156-E62EFBB7B33A}" srcId="{952E96B9-74AB-4483-8808-E67C801B0E8F}" destId="{DF68374F-A6A1-4F9E-9621-2CD76F8A0EDA}" srcOrd="1" destOrd="0" parTransId="{5217B508-DD82-44E6-9C8F-57058C1A47EA}" sibTransId="{FD56CFC5-A330-412C-927D-EBE09846063B}"/>
    <dgm:cxn modelId="{C778D050-5BDD-41FC-9765-BB99F543F4D0}" type="presOf" srcId="{14E6BA75-E501-4DEB-9A77-B43F1E6D5411}" destId="{111A8A0F-B952-4948-8785-E7688F5DA0D8}" srcOrd="0" destOrd="0" presId="urn:microsoft.com/office/officeart/2008/layout/VerticalCurvedList"/>
    <dgm:cxn modelId="{80342CE7-3726-41D1-B1C4-9E31AF30812B}" type="presOf" srcId="{DF68374F-A6A1-4F9E-9621-2CD76F8A0EDA}" destId="{D8953563-2569-4B76-8B70-83F693E629B2}" srcOrd="0" destOrd="0" presId="urn:microsoft.com/office/officeart/2008/layout/VerticalCurvedList"/>
    <dgm:cxn modelId="{81C0DE2D-8F23-495E-814F-922C9B4D2F89}" srcId="{952E96B9-74AB-4483-8808-E67C801B0E8F}" destId="{E3D80828-492E-42BB-B2AD-11E42745D2EB}" srcOrd="4" destOrd="0" parTransId="{20AD4CC4-A585-4FBF-9865-3A38F94648CB}" sibTransId="{C10624EE-050F-46A1-B458-1F9193D83A2F}"/>
    <dgm:cxn modelId="{C4B7B9C8-743D-4AC7-BCB6-10B56F559880}" type="presOf" srcId="{E3D80828-492E-42BB-B2AD-11E42745D2EB}" destId="{5A99E3B8-8368-4EA7-822C-AA9A212B5425}" srcOrd="0" destOrd="0" presId="urn:microsoft.com/office/officeart/2008/layout/VerticalCurvedList"/>
    <dgm:cxn modelId="{0B85191C-A613-4DD1-994A-31CFB7176DB2}" type="presOf" srcId="{90CA7B90-7546-408C-BE98-6568D784A505}" destId="{271FC827-9E6D-4837-9E35-C2C86E197173}" srcOrd="0" destOrd="0" presId="urn:microsoft.com/office/officeart/2008/layout/VerticalCurvedList"/>
    <dgm:cxn modelId="{A3DB0E15-2F92-4936-9960-202BAA9C8BD3}" srcId="{952E96B9-74AB-4483-8808-E67C801B0E8F}" destId="{719A086D-B60A-4F8B-8C37-6818C5D35D07}" srcOrd="2" destOrd="0" parTransId="{1BC141A6-2F19-485B-855E-0E81A434BCAD}" sibTransId="{B37D7E25-3D78-4039-A05D-FC1D8AA6FFB8}"/>
    <dgm:cxn modelId="{2ACB817C-18DE-4EB3-8214-81A6D53DC98F}" type="presOf" srcId="{952E96B9-74AB-4483-8808-E67C801B0E8F}" destId="{4773EC4E-6121-4E79-BA6E-B4976CFDAD02}" srcOrd="0" destOrd="0" presId="urn:microsoft.com/office/officeart/2008/layout/VerticalCurvedList"/>
    <dgm:cxn modelId="{3B5B6F9C-E286-420D-8DFA-711767E3E30F}" type="presOf" srcId="{F6C8F5E8-90BD-47A4-B72C-5C9662CBF108}" destId="{C1C9B4CF-A7D0-49A7-AE8E-AB83D827CEFE}" srcOrd="0" destOrd="0" presId="urn:microsoft.com/office/officeart/2008/layout/VerticalCurvedList"/>
    <dgm:cxn modelId="{EAFF4225-B99E-4C9E-B0CA-D4DD44024E69}" srcId="{952E96B9-74AB-4483-8808-E67C801B0E8F}" destId="{90CA7B90-7546-408C-BE98-6568D784A505}" srcOrd="0" destOrd="0" parTransId="{54CEA376-CE43-43E0-90D0-2E5E4F71F1F7}" sibTransId="{F6C8F5E8-90BD-47A4-B72C-5C9662CBF108}"/>
    <dgm:cxn modelId="{E8A026E6-780C-43B1-B4B5-B4844BF1498A}" type="presParOf" srcId="{4773EC4E-6121-4E79-BA6E-B4976CFDAD02}" destId="{8EF5A46B-98D8-46F0-B34B-6BDFCEEF0426}" srcOrd="0" destOrd="0" presId="urn:microsoft.com/office/officeart/2008/layout/VerticalCurvedList"/>
    <dgm:cxn modelId="{8DDD1849-4966-4494-A688-82EBF27B81C8}" type="presParOf" srcId="{8EF5A46B-98D8-46F0-B34B-6BDFCEEF0426}" destId="{C829386F-EDAA-47B4-B3BC-450A15416CA3}" srcOrd="0" destOrd="0" presId="urn:microsoft.com/office/officeart/2008/layout/VerticalCurvedList"/>
    <dgm:cxn modelId="{57FA3248-413A-4E48-AA1F-C86A54EDBABE}" type="presParOf" srcId="{C829386F-EDAA-47B4-B3BC-450A15416CA3}" destId="{419F3977-623D-4BEE-B974-E79110362F95}" srcOrd="0" destOrd="0" presId="urn:microsoft.com/office/officeart/2008/layout/VerticalCurvedList"/>
    <dgm:cxn modelId="{67C16290-AFCF-488A-87A6-1B690A0BC1F2}" type="presParOf" srcId="{C829386F-EDAA-47B4-B3BC-450A15416CA3}" destId="{C1C9B4CF-A7D0-49A7-AE8E-AB83D827CEFE}" srcOrd="1" destOrd="0" presId="urn:microsoft.com/office/officeart/2008/layout/VerticalCurvedList"/>
    <dgm:cxn modelId="{145C2ACE-C3E8-4E75-8B58-519E6B246E88}" type="presParOf" srcId="{C829386F-EDAA-47B4-B3BC-450A15416CA3}" destId="{4750AE37-F0D8-44D9-BC7C-93ED02293E63}" srcOrd="2" destOrd="0" presId="urn:microsoft.com/office/officeart/2008/layout/VerticalCurvedList"/>
    <dgm:cxn modelId="{006228FB-C607-4079-81D3-D1BBCE78B12F}" type="presParOf" srcId="{C829386F-EDAA-47B4-B3BC-450A15416CA3}" destId="{9BCFE5B3-C0AD-496B-A7FE-68354FB54D5B}" srcOrd="3" destOrd="0" presId="urn:microsoft.com/office/officeart/2008/layout/VerticalCurvedList"/>
    <dgm:cxn modelId="{1158C6C6-DAAB-45E4-A9E0-06F35D11E5F0}" type="presParOf" srcId="{8EF5A46B-98D8-46F0-B34B-6BDFCEEF0426}" destId="{271FC827-9E6D-4837-9E35-C2C86E197173}" srcOrd="1" destOrd="0" presId="urn:microsoft.com/office/officeart/2008/layout/VerticalCurvedList"/>
    <dgm:cxn modelId="{8CCD1773-8523-439E-B1D3-5400DDD70473}" type="presParOf" srcId="{8EF5A46B-98D8-46F0-B34B-6BDFCEEF0426}" destId="{3AE37185-4674-4FEF-8087-3A81650CF884}" srcOrd="2" destOrd="0" presId="urn:microsoft.com/office/officeart/2008/layout/VerticalCurvedList"/>
    <dgm:cxn modelId="{5EBA1EA8-61B8-41C0-86A2-090C65800CFB}" type="presParOf" srcId="{3AE37185-4674-4FEF-8087-3A81650CF884}" destId="{F3C88CB1-19FA-4AD2-83D3-C129778CBF76}" srcOrd="0" destOrd="0" presId="urn:microsoft.com/office/officeart/2008/layout/VerticalCurvedList"/>
    <dgm:cxn modelId="{2E2F84B1-8A44-4781-82E2-BEDC01D2EC06}" type="presParOf" srcId="{8EF5A46B-98D8-46F0-B34B-6BDFCEEF0426}" destId="{D8953563-2569-4B76-8B70-83F693E629B2}" srcOrd="3" destOrd="0" presId="urn:microsoft.com/office/officeart/2008/layout/VerticalCurvedList"/>
    <dgm:cxn modelId="{D3C2FA3D-B7B7-4ECF-B34E-29B493F44A53}" type="presParOf" srcId="{8EF5A46B-98D8-46F0-B34B-6BDFCEEF0426}" destId="{95AE88C4-6B02-4000-A6DF-EA1D4215617D}" srcOrd="4" destOrd="0" presId="urn:microsoft.com/office/officeart/2008/layout/VerticalCurvedList"/>
    <dgm:cxn modelId="{35277089-002B-4A61-805B-C49BA5927BB2}" type="presParOf" srcId="{95AE88C4-6B02-4000-A6DF-EA1D4215617D}" destId="{7022055D-3A4B-45F2-B9EF-5EFD3DE9C7E0}" srcOrd="0" destOrd="0" presId="urn:microsoft.com/office/officeart/2008/layout/VerticalCurvedList"/>
    <dgm:cxn modelId="{8D911134-E694-4263-A3B8-9796906BAEED}" type="presParOf" srcId="{8EF5A46B-98D8-46F0-B34B-6BDFCEEF0426}" destId="{F774C7EC-491D-4FBA-87F0-768D8F76C2F5}" srcOrd="5" destOrd="0" presId="urn:microsoft.com/office/officeart/2008/layout/VerticalCurvedList"/>
    <dgm:cxn modelId="{C04DD17D-31DB-40EA-987F-85D3FA4BB51B}" type="presParOf" srcId="{8EF5A46B-98D8-46F0-B34B-6BDFCEEF0426}" destId="{51B1A91F-2A8E-436E-BD29-3020AC01AC87}" srcOrd="6" destOrd="0" presId="urn:microsoft.com/office/officeart/2008/layout/VerticalCurvedList"/>
    <dgm:cxn modelId="{FA6E5F51-D22A-4374-BD40-A39AC67719E8}" type="presParOf" srcId="{51B1A91F-2A8E-436E-BD29-3020AC01AC87}" destId="{7144EC0C-776B-45EE-A300-7D253699F7D0}" srcOrd="0" destOrd="0" presId="urn:microsoft.com/office/officeart/2008/layout/VerticalCurvedList"/>
    <dgm:cxn modelId="{BE1ED358-D49E-4B26-82FD-BAD18CAD9F23}" type="presParOf" srcId="{8EF5A46B-98D8-46F0-B34B-6BDFCEEF0426}" destId="{111A8A0F-B952-4948-8785-E7688F5DA0D8}" srcOrd="7" destOrd="0" presId="urn:microsoft.com/office/officeart/2008/layout/VerticalCurvedList"/>
    <dgm:cxn modelId="{8682F56F-BE20-4412-A021-BEA104C5419B}" type="presParOf" srcId="{8EF5A46B-98D8-46F0-B34B-6BDFCEEF0426}" destId="{7E14C8BC-3F98-4119-AA0A-D8D8B9843377}" srcOrd="8" destOrd="0" presId="urn:microsoft.com/office/officeart/2008/layout/VerticalCurvedList"/>
    <dgm:cxn modelId="{FC312B05-22BB-46B6-9C6F-28CEAA0179AA}" type="presParOf" srcId="{7E14C8BC-3F98-4119-AA0A-D8D8B9843377}" destId="{E95FFFB4-8409-4C3A-95D6-E657FCBD6800}" srcOrd="0" destOrd="0" presId="urn:microsoft.com/office/officeart/2008/layout/VerticalCurvedList"/>
    <dgm:cxn modelId="{D12D5871-96A9-48C7-8888-8555634ED9E2}" type="presParOf" srcId="{8EF5A46B-98D8-46F0-B34B-6BDFCEEF0426}" destId="{5A99E3B8-8368-4EA7-822C-AA9A212B5425}" srcOrd="9" destOrd="0" presId="urn:microsoft.com/office/officeart/2008/layout/VerticalCurvedList"/>
    <dgm:cxn modelId="{CDCF1E98-AA8E-466B-B562-576B22327D0D}" type="presParOf" srcId="{8EF5A46B-98D8-46F0-B34B-6BDFCEEF0426}" destId="{3B9D6CF9-B146-4461-901B-289B6113C538}" srcOrd="10" destOrd="0" presId="urn:microsoft.com/office/officeart/2008/layout/VerticalCurvedList"/>
    <dgm:cxn modelId="{BE216A34-536F-4860-B970-B0AF3B69F4C3}" type="presParOf" srcId="{3B9D6CF9-B146-4461-901B-289B6113C538}" destId="{444CC443-6F44-48AA-99A8-F4BE7A47EA1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9B4CF-A7D0-49A7-AE8E-AB83D827CEFE}">
      <dsp:nvSpPr>
        <dsp:cNvPr id="0" name=""/>
        <dsp:cNvSpPr/>
      </dsp:nvSpPr>
      <dsp:spPr>
        <a:xfrm>
          <a:off x="-5087655" y="-779405"/>
          <a:ext cx="6058844" cy="6058844"/>
        </a:xfrm>
        <a:prstGeom prst="blockArc">
          <a:avLst>
            <a:gd name="adj1" fmla="val 18900000"/>
            <a:gd name="adj2" fmla="val 2700000"/>
            <a:gd name="adj3" fmla="val 357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FC827-9E6D-4837-9E35-C2C86E197173}">
      <dsp:nvSpPr>
        <dsp:cNvPr id="0" name=""/>
        <dsp:cNvSpPr/>
      </dsp:nvSpPr>
      <dsp:spPr>
        <a:xfrm>
          <a:off x="424830" y="281162"/>
          <a:ext cx="7641096" cy="5626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2000" kern="1200" dirty="0"/>
        </a:p>
      </dsp:txBody>
      <dsp:txXfrm>
        <a:off x="424830" y="281162"/>
        <a:ext cx="7641096" cy="562684"/>
      </dsp:txXfrm>
    </dsp:sp>
    <dsp:sp modelId="{F3C88CB1-19FA-4AD2-83D3-C129778CBF76}">
      <dsp:nvSpPr>
        <dsp:cNvPr id="0" name=""/>
        <dsp:cNvSpPr/>
      </dsp:nvSpPr>
      <dsp:spPr>
        <a:xfrm>
          <a:off x="73152" y="210826"/>
          <a:ext cx="703355" cy="703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53563-2569-4B76-8B70-83F693E629B2}">
      <dsp:nvSpPr>
        <dsp:cNvPr id="0" name=""/>
        <dsp:cNvSpPr/>
      </dsp:nvSpPr>
      <dsp:spPr>
        <a:xfrm>
          <a:off x="828033" y="1124918"/>
          <a:ext cx="7237893" cy="5626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2000" kern="1200" dirty="0"/>
        </a:p>
      </dsp:txBody>
      <dsp:txXfrm>
        <a:off x="828033" y="1124918"/>
        <a:ext cx="7237893" cy="562684"/>
      </dsp:txXfrm>
    </dsp:sp>
    <dsp:sp modelId="{7022055D-3A4B-45F2-B9EF-5EFD3DE9C7E0}">
      <dsp:nvSpPr>
        <dsp:cNvPr id="0" name=""/>
        <dsp:cNvSpPr/>
      </dsp:nvSpPr>
      <dsp:spPr>
        <a:xfrm>
          <a:off x="476355" y="1054582"/>
          <a:ext cx="703355" cy="703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74C7EC-491D-4FBA-87F0-768D8F76C2F5}">
      <dsp:nvSpPr>
        <dsp:cNvPr id="0" name=""/>
        <dsp:cNvSpPr/>
      </dsp:nvSpPr>
      <dsp:spPr>
        <a:xfrm>
          <a:off x="951784" y="1968674"/>
          <a:ext cx="7114142" cy="5626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2000" kern="1200" dirty="0"/>
        </a:p>
      </dsp:txBody>
      <dsp:txXfrm>
        <a:off x="951784" y="1968674"/>
        <a:ext cx="7114142" cy="562684"/>
      </dsp:txXfrm>
    </dsp:sp>
    <dsp:sp modelId="{7144EC0C-776B-45EE-A300-7D253699F7D0}">
      <dsp:nvSpPr>
        <dsp:cNvPr id="0" name=""/>
        <dsp:cNvSpPr/>
      </dsp:nvSpPr>
      <dsp:spPr>
        <a:xfrm>
          <a:off x="600106" y="1898338"/>
          <a:ext cx="703355" cy="703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A8A0F-B952-4948-8785-E7688F5DA0D8}">
      <dsp:nvSpPr>
        <dsp:cNvPr id="0" name=""/>
        <dsp:cNvSpPr/>
      </dsp:nvSpPr>
      <dsp:spPr>
        <a:xfrm>
          <a:off x="828033" y="2812430"/>
          <a:ext cx="7237893" cy="5626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2000" kern="1200" dirty="0"/>
        </a:p>
      </dsp:txBody>
      <dsp:txXfrm>
        <a:off x="828033" y="2812430"/>
        <a:ext cx="7237893" cy="562684"/>
      </dsp:txXfrm>
    </dsp:sp>
    <dsp:sp modelId="{E95FFFB4-8409-4C3A-95D6-E657FCBD6800}">
      <dsp:nvSpPr>
        <dsp:cNvPr id="0" name=""/>
        <dsp:cNvSpPr/>
      </dsp:nvSpPr>
      <dsp:spPr>
        <a:xfrm>
          <a:off x="476355" y="2742095"/>
          <a:ext cx="703355" cy="703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99E3B8-8368-4EA7-822C-AA9A212B5425}">
      <dsp:nvSpPr>
        <dsp:cNvPr id="0" name=""/>
        <dsp:cNvSpPr/>
      </dsp:nvSpPr>
      <dsp:spPr>
        <a:xfrm>
          <a:off x="424830" y="3656186"/>
          <a:ext cx="7641096" cy="5626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2000" kern="1200" dirty="0"/>
        </a:p>
      </dsp:txBody>
      <dsp:txXfrm>
        <a:off x="424830" y="3656186"/>
        <a:ext cx="7641096" cy="562684"/>
      </dsp:txXfrm>
    </dsp:sp>
    <dsp:sp modelId="{444CC443-6F44-48AA-99A8-F4BE7A47EA18}">
      <dsp:nvSpPr>
        <dsp:cNvPr id="0" name=""/>
        <dsp:cNvSpPr/>
      </dsp:nvSpPr>
      <dsp:spPr>
        <a:xfrm>
          <a:off x="73152" y="3585851"/>
          <a:ext cx="703355" cy="703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F1C637-AA2E-4624-9C29-3D37A890A985}" type="datetimeFigureOut">
              <a:rPr lang="es-ES"/>
              <a:pPr>
                <a:defRPr/>
              </a:pPr>
              <a:t>11/04/2019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9A2C031-6193-48D4-90D4-84AAFC9538A1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785473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0EE372-0892-43B9-9435-D7ECEA925083}" type="datetimeFigureOut">
              <a:rPr lang="es-ES"/>
              <a:pPr>
                <a:defRPr/>
              </a:pPr>
              <a:t>11/04/2019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CF2BED1-358B-437B-9EA5-A3E5A24511E4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99128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altLang="es-PE" b="1" dirty="0"/>
              <a:t>LOCUCIÓN ♫: </a:t>
            </a:r>
            <a:r>
              <a:rPr lang="es-PE" altLang="es-PE" sz="1200" b="1" dirty="0">
                <a:latin typeface="Arial" charset="0"/>
              </a:rPr>
              <a:t>¿Te imaginas lidiar con distintos argumentos con información  verdadera o falsa ? </a:t>
            </a:r>
          </a:p>
          <a:p>
            <a:endParaRPr lang="es-PE" altLang="es-PE" dirty="0"/>
          </a:p>
        </p:txBody>
      </p:sp>
      <p:sp>
        <p:nvSpPr>
          <p:cNvPr id="4813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72E33E3F-BCAC-407D-BFC5-83FC03F09A7D}" type="slidenum">
              <a:rPr lang="es-ES" altLang="es-PE"/>
              <a:pPr/>
              <a:t>3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418566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 altLang="es-PE"/>
          </a:p>
        </p:txBody>
      </p:sp>
      <p:sp>
        <p:nvSpPr>
          <p:cNvPr id="50180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5DF4F73D-7D42-4D04-906A-B0EFFF4EB9D1}" type="slidenum">
              <a:rPr lang="es-ES" altLang="es-PE"/>
              <a:pPr/>
              <a:t>5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805059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sz="120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 </a:t>
            </a:r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F2BED1-358B-437B-9EA5-A3E5A24511E4}" type="slidenum">
              <a:rPr lang="es-ES" altLang="es-PE" smtClean="0"/>
              <a:pPr>
                <a:defRPr/>
              </a:pPr>
              <a:t>7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160968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sz="120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Para llenar la tabla haremos una simple comparación, como sabemos que sólo una no pagó la cuenta,  y al elegir  la primera hipótesis LNP por lo tanto el resto pagó.</a:t>
            </a:r>
          </a:p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F2BED1-358B-437B-9EA5-A3E5A24511E4}" type="slidenum">
              <a:rPr lang="es-ES" altLang="es-PE" smtClean="0"/>
              <a:pPr>
                <a:defRPr/>
              </a:pPr>
              <a:t>8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4177114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sz="120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Para llenar la tabla haremos una simple comparación, como sabemos que sólo una no pagó la cuenta,  y al elegir  la primera hipótesis LNP por lo tanto el resto pagó.</a:t>
            </a:r>
          </a:p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F2BED1-358B-437B-9EA5-A3E5A24511E4}" type="slidenum">
              <a:rPr lang="es-ES" altLang="es-PE" smtClean="0"/>
              <a:pPr>
                <a:defRPr/>
              </a:pPr>
              <a:t>9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531188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 altLang="es-PE"/>
          </a:p>
        </p:txBody>
      </p:sp>
      <p:sp>
        <p:nvSpPr>
          <p:cNvPr id="50180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5DF4F73D-7D42-4D04-906A-B0EFFF4EB9D1}" type="slidenum">
              <a:rPr lang="es-ES" altLang="es-PE"/>
              <a:pPr/>
              <a:t>10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656211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 altLang="es-PE" dirty="0"/>
          </a:p>
        </p:txBody>
      </p:sp>
      <p:sp>
        <p:nvSpPr>
          <p:cNvPr id="57348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69212FA2-28BE-43B6-9DAF-EC3DD5B9EFC9}" type="slidenum">
              <a:rPr lang="es-ES" altLang="es-PE"/>
              <a:pPr/>
              <a:t>11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95927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57820" y="1848218"/>
            <a:ext cx="10363200" cy="345317"/>
          </a:xfrm>
        </p:spPr>
        <p:txBody>
          <a:bodyPr/>
          <a:lstStyle>
            <a:lvl1pPr>
              <a:defRPr sz="2800" cap="all">
                <a:solidFill>
                  <a:srgbClr val="272727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57820" y="2193536"/>
            <a:ext cx="8534400" cy="35976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>
                <a:solidFill>
                  <a:srgbClr val="6767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33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ICIO (recup. de saberes)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9"/>
          <p:cNvSpPr/>
          <p:nvPr userDrawn="1"/>
        </p:nvSpPr>
        <p:spPr>
          <a:xfrm rot="16200000">
            <a:off x="10381018" y="4507645"/>
            <a:ext cx="5580062" cy="4296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PE" sz="825" dirty="0">
                <a:solidFill>
                  <a:schemeClr val="bg1">
                    <a:lumMod val="50000"/>
                  </a:schemeClr>
                </a:solidFill>
              </a:rPr>
              <a:t>FORMATO DE DIAPOSITIVA ELABORADO POR TECAP / inicio – recuperación de saberes previos</a:t>
            </a:r>
          </a:p>
        </p:txBody>
      </p:sp>
      <p:pic>
        <p:nvPicPr>
          <p:cNvPr id="17" name="Imagen 10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1204913"/>
            <a:ext cx="2777067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Diagrama 11"/>
          <p:cNvGraphicFramePr/>
          <p:nvPr userDrawn="1"/>
        </p:nvGraphicFramePr>
        <p:xfrm>
          <a:off x="2818129" y="1714502"/>
          <a:ext cx="8128000" cy="4500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Marcador de texto 14"/>
          <p:cNvSpPr>
            <a:spLocks noGrp="1"/>
          </p:cNvSpPr>
          <p:nvPr>
            <p:ph type="body" sz="quarter" idx="10"/>
          </p:nvPr>
        </p:nvSpPr>
        <p:spPr>
          <a:xfrm>
            <a:off x="1229711" y="454465"/>
            <a:ext cx="9438291" cy="105902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1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11" name="Marcador de texto 14"/>
          <p:cNvSpPr>
            <a:spLocks noGrp="1"/>
          </p:cNvSpPr>
          <p:nvPr>
            <p:ph type="body" sz="quarter" idx="11"/>
          </p:nvPr>
        </p:nvSpPr>
        <p:spPr>
          <a:xfrm>
            <a:off x="4016715" y="2886688"/>
            <a:ext cx="6804000" cy="4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13" name="Marcador de texto 14"/>
          <p:cNvSpPr>
            <a:spLocks noGrp="1"/>
          </p:cNvSpPr>
          <p:nvPr>
            <p:ph type="body" sz="quarter" idx="12"/>
          </p:nvPr>
        </p:nvSpPr>
        <p:spPr>
          <a:xfrm>
            <a:off x="4126363" y="3743417"/>
            <a:ext cx="6696000" cy="4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14" name="Marcador de texto 14"/>
          <p:cNvSpPr>
            <a:spLocks noGrp="1"/>
          </p:cNvSpPr>
          <p:nvPr>
            <p:ph type="body" sz="quarter" idx="13"/>
          </p:nvPr>
        </p:nvSpPr>
        <p:spPr>
          <a:xfrm>
            <a:off x="4054949" y="4580223"/>
            <a:ext cx="6768000" cy="46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quarter" idx="14"/>
          </p:nvPr>
        </p:nvSpPr>
        <p:spPr>
          <a:xfrm>
            <a:off x="3854129" y="2050840"/>
            <a:ext cx="7092000" cy="4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16" name="Marcador de texto 14"/>
          <p:cNvSpPr>
            <a:spLocks noGrp="1"/>
          </p:cNvSpPr>
          <p:nvPr>
            <p:ph type="body" sz="quarter" idx="15"/>
          </p:nvPr>
        </p:nvSpPr>
        <p:spPr>
          <a:xfrm>
            <a:off x="3624023" y="5430643"/>
            <a:ext cx="7200000" cy="46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289758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SARROLLO (maduración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rectangular 1"/>
          <p:cNvSpPr/>
          <p:nvPr userDrawn="1"/>
        </p:nvSpPr>
        <p:spPr>
          <a:xfrm>
            <a:off x="2806700" y="2740026"/>
            <a:ext cx="8576733" cy="1482725"/>
          </a:xfrm>
          <a:prstGeom prst="wedgeRectCallout">
            <a:avLst>
              <a:gd name="adj1" fmla="val -54807"/>
              <a:gd name="adj2" fmla="val -2484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Ahora, te invito a resolver algunos </a:t>
            </a:r>
            <a:r>
              <a:rPr lang="es-PE" b="1" dirty="0">
                <a:solidFill>
                  <a:schemeClr val="accent6">
                    <a:lumMod val="75000"/>
                  </a:schemeClr>
                </a:solidFill>
              </a:rPr>
              <a:t>ejercicios</a:t>
            </a:r>
            <a:r>
              <a:rPr lang="es-P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que te permitirán reforzar lo aprendido.</a:t>
            </a:r>
            <a:endParaRPr lang="es-P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Imagen 10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1" r="20251" b="3096"/>
          <a:stretch>
            <a:fillRect/>
          </a:stretch>
        </p:blipFill>
        <p:spPr bwMode="auto">
          <a:xfrm>
            <a:off x="543985" y="1246188"/>
            <a:ext cx="3043767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45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57820" y="1848218"/>
            <a:ext cx="10363200" cy="345317"/>
          </a:xfrm>
        </p:spPr>
        <p:txBody>
          <a:bodyPr/>
          <a:lstStyle>
            <a:lvl1pPr>
              <a:defRPr sz="2800" cap="all">
                <a:solidFill>
                  <a:srgbClr val="272727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57820" y="2193536"/>
            <a:ext cx="8534400" cy="359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>
                <a:solidFill>
                  <a:srgbClr val="27272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271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s-ES_tradnl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622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810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290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82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9222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90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311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7550EC-E5B2-4B9F-9B29-73B27BFB7BC9}" type="datetimeFigureOut">
              <a:rPr lang="es-ES"/>
              <a:pPr>
                <a:defRPr/>
              </a:pPr>
              <a:t>11/04/2019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FB089A9-165A-42CF-B75C-0C6714A5EA13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8" r:id="rId10"/>
    <p:sldLayoutId id="214748400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kern="1200" cap="all">
          <a:solidFill>
            <a:srgbClr val="EFA82F"/>
          </a:solidFill>
          <a:latin typeface="Arial"/>
          <a:ea typeface="MS PGothic" pitchFamily="34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>
          <a:solidFill>
            <a:srgbClr val="EFA82F"/>
          </a:solidFill>
          <a:latin typeface="Arial" pitchFamily="34" charset="0"/>
          <a:ea typeface="MS PGothic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>
          <a:solidFill>
            <a:srgbClr val="EFA82F"/>
          </a:solidFill>
          <a:latin typeface="Arial" pitchFamily="34" charset="0"/>
          <a:ea typeface="MS PGothic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>
          <a:solidFill>
            <a:srgbClr val="EFA82F"/>
          </a:solidFill>
          <a:latin typeface="Arial" pitchFamily="34" charset="0"/>
          <a:ea typeface="MS PGothic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>
          <a:solidFill>
            <a:srgbClr val="EFA82F"/>
          </a:solidFill>
          <a:latin typeface="Arial" pitchFamily="34" charset="0"/>
          <a:ea typeface="MS PGothic" pitchFamily="34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>
          <a:solidFill>
            <a:srgbClr val="EFA82F"/>
          </a:solidFill>
          <a:latin typeface="Arial" pitchFamily="34" charset="0"/>
          <a:ea typeface="MS PGothic" pitchFamily="3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>
          <a:solidFill>
            <a:srgbClr val="EFA82F"/>
          </a:solidFill>
          <a:latin typeface="Arial" pitchFamily="34" charset="0"/>
          <a:ea typeface="MS PGothic" pitchFamily="3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>
          <a:solidFill>
            <a:srgbClr val="EFA82F"/>
          </a:solidFill>
          <a:latin typeface="Arial" pitchFamily="34" charset="0"/>
          <a:ea typeface="MS PGothic" pitchFamily="3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>
          <a:solidFill>
            <a:srgbClr val="EFA82F"/>
          </a:solidFill>
          <a:latin typeface="Arial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EFA82F"/>
        </a:buClr>
        <a:buFont typeface="Arial" charset="0"/>
        <a:buChar char="•"/>
        <a:defRPr sz="1600" kern="1200">
          <a:solidFill>
            <a:srgbClr val="676767"/>
          </a:solidFill>
          <a:latin typeface="Arial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EFA82F"/>
        </a:buClr>
        <a:buFont typeface="Arial" charset="0"/>
        <a:buChar char="•"/>
        <a:defRPr sz="1600" kern="1200">
          <a:solidFill>
            <a:srgbClr val="676767"/>
          </a:solidFill>
          <a:latin typeface="Arial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FA82F"/>
        </a:buClr>
        <a:buFont typeface="Arial" charset="0"/>
        <a:buChar char="•"/>
        <a:defRPr sz="1600" kern="1200">
          <a:solidFill>
            <a:srgbClr val="676767"/>
          </a:solidFill>
          <a:latin typeface="Arial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FA82F"/>
        </a:buClr>
        <a:buFont typeface="Arial" charset="0"/>
        <a:buChar char="•"/>
        <a:defRPr sz="1600" kern="1200">
          <a:solidFill>
            <a:srgbClr val="676767"/>
          </a:solidFill>
          <a:latin typeface="Arial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FA82F"/>
        </a:buClr>
        <a:buFont typeface="Arial" charset="0"/>
        <a:buChar char="•"/>
        <a:defRPr sz="1600" kern="1200">
          <a:solidFill>
            <a:srgbClr val="676767"/>
          </a:solidFill>
          <a:latin typeface="Arial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B3EEB-A8D7-4667-95F2-77A33B53C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1274" y="2577440"/>
            <a:ext cx="7772400" cy="345317"/>
          </a:xfrm>
        </p:spPr>
        <p:txBody>
          <a:bodyPr>
            <a:normAutofit fontScale="90000"/>
          </a:bodyPr>
          <a:lstStyle/>
          <a:p>
            <a:r>
              <a:rPr lang="es-PE" dirty="0"/>
              <a:t>curso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5874C36-9657-4964-9544-03EACAF0A285}"/>
              </a:ext>
            </a:extLst>
          </p:cNvPr>
          <p:cNvSpPr/>
          <p:nvPr/>
        </p:nvSpPr>
        <p:spPr>
          <a:xfrm>
            <a:off x="2101274" y="3105835"/>
            <a:ext cx="76045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E" sz="3600" b="1" dirty="0">
                <a:solidFill>
                  <a:srgbClr val="C00000"/>
                </a:solidFill>
                <a:latin typeface="Open Sans Condensed"/>
              </a:rPr>
              <a:t>Razonamiento Lógico Matemático</a:t>
            </a:r>
            <a:endParaRPr lang="es-PE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0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1944915" y="511735"/>
            <a:ext cx="8092849" cy="1060450"/>
          </a:xfrm>
        </p:spPr>
        <p:txBody>
          <a:bodyPr/>
          <a:lstStyle/>
          <a:p>
            <a:r>
              <a:rPr lang="es-PE" dirty="0"/>
              <a:t>Si se sabe que sólo una de ellas miente, ¿Quién no pagó la cuenta?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>
          <a:xfrm>
            <a:off x="4537076" y="2886076"/>
            <a:ext cx="5102225" cy="46831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s-PE" dirty="0"/>
              <a:t>SANDRA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4618038" y="3743326"/>
            <a:ext cx="5022850" cy="46831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s-PE" dirty="0"/>
              <a:t>BEATRIZ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4565650" y="4579938"/>
            <a:ext cx="5075238" cy="468312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s-PE" dirty="0"/>
              <a:t>N.A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4"/>
          </p:nvPr>
        </p:nvSpPr>
        <p:spPr>
          <a:xfrm>
            <a:off x="4265613" y="2051051"/>
            <a:ext cx="5319712" cy="46831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s-PE" dirty="0"/>
              <a:t>LUISA	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455A340E-1A9E-4CD7-BB2B-7D9CACD09ECC}"/>
              </a:ext>
            </a:extLst>
          </p:cNvPr>
          <p:cNvSpPr txBox="1">
            <a:spLocks/>
          </p:cNvSpPr>
          <p:nvPr/>
        </p:nvSpPr>
        <p:spPr>
          <a:xfrm>
            <a:off x="4387850" y="5416550"/>
            <a:ext cx="5075238" cy="468312"/>
          </a:xfrm>
          <a:prstGeom prst="rect">
            <a:avLst/>
          </a:prstGeom>
          <a:solidFill>
            <a:srgbClr val="F79646"/>
          </a:solidFill>
          <a:ln>
            <a:noFill/>
          </a:ln>
        </p:spPr>
        <p:txBody>
          <a:bodyPr/>
          <a:lstStyle>
            <a:lvl1pPr marL="0" indent="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None/>
              <a:defRPr sz="1500" kern="1200">
                <a:solidFill>
                  <a:schemeClr val="bg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 kern="1200">
                <a:solidFill>
                  <a:srgbClr val="676767"/>
                </a:solidFill>
                <a:latin typeface="Arial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 kern="1200">
                <a:solidFill>
                  <a:srgbClr val="676767"/>
                </a:solidFill>
                <a:latin typeface="Arial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 kern="1200">
                <a:solidFill>
                  <a:srgbClr val="676767"/>
                </a:solidFill>
                <a:latin typeface="Arial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 kern="1200">
                <a:solidFill>
                  <a:srgbClr val="676767"/>
                </a:solidFill>
                <a:latin typeface="Arial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  <a:defRPr/>
            </a:pPr>
            <a:r>
              <a:rPr lang="es-PE" dirty="0"/>
              <a:t>FALTAN DATOS</a:t>
            </a:r>
          </a:p>
        </p:txBody>
      </p:sp>
    </p:spTree>
    <p:extLst>
      <p:ext uri="{BB962C8B-B14F-4D97-AF65-F5344CB8AC3E}">
        <p14:creationId xmlns:p14="http://schemas.microsoft.com/office/powerpoint/2010/main" val="195707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1"/>
          <p:cNvSpPr>
            <a:spLocks noGrp="1"/>
          </p:cNvSpPr>
          <p:nvPr>
            <p:ph type="ctrTitle"/>
          </p:nvPr>
        </p:nvSpPr>
        <p:spPr bwMode="auto">
          <a:xfrm>
            <a:off x="2017713" y="2196093"/>
            <a:ext cx="8278812" cy="2281238"/>
          </a:xfrm>
        </p:spPr>
        <p:txBody>
          <a:bodyPr/>
          <a:lstStyle/>
          <a:p>
            <a:pPr algn="ctr" eaLnBrk="1" hangingPunct="1"/>
            <a:r>
              <a:rPr lang="es-ES_tradnl" altLang="es-PE" sz="4000" b="1" cap="none" dirty="0">
                <a:latin typeface="Arial" charset="0"/>
              </a:rPr>
              <a:t>GRACIAS POR TU PARTICIPACIÓN</a:t>
            </a:r>
            <a:endParaRPr lang="es-ES" altLang="es-PE" sz="4000" b="1" cap="none" dirty="0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E9EA8C-FFCB-439E-AED5-EE8F9390F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586" y="1009178"/>
            <a:ext cx="8229600" cy="767545"/>
          </a:xfrm>
        </p:spPr>
        <p:txBody>
          <a:bodyPr/>
          <a:lstStyle/>
          <a:p>
            <a:pPr marL="0" indent="0" algn="ctr">
              <a:buNone/>
            </a:pPr>
            <a:r>
              <a:rPr lang="es-PE" sz="4000" b="1" dirty="0"/>
              <a:t>SITUACIONES LÓGICAS</a:t>
            </a:r>
            <a:endParaRPr lang="es-PE" sz="4000" dirty="0"/>
          </a:p>
          <a:p>
            <a:endParaRPr lang="es-PE" dirty="0"/>
          </a:p>
        </p:txBody>
      </p:sp>
      <p:pic>
        <p:nvPicPr>
          <p:cNvPr id="4" name="Imagen 3" descr="F:\RONALDO\imagem\H\111.gif">
            <a:extLst>
              <a:ext uri="{FF2B5EF4-FFF2-40B4-BE49-F238E27FC236}">
                <a16:creationId xmlns:a16="http://schemas.microsoft.com/office/drawing/2014/main" id="{A87BED5F-3384-45B4-BD7C-27747EB01D7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761" y="1865933"/>
            <a:ext cx="3056890" cy="225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83DFDCB-6D7F-4657-838E-36D4D1DA43E4}"/>
              </a:ext>
            </a:extLst>
          </p:cNvPr>
          <p:cNvSpPr/>
          <p:nvPr/>
        </p:nvSpPr>
        <p:spPr>
          <a:xfrm>
            <a:off x="3788425" y="3745965"/>
            <a:ext cx="4572000" cy="19849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PE" b="1" dirty="0">
                <a:ea typeface="Calibri" panose="020F0502020204030204" pitchFamily="34" charset="0"/>
                <a:cs typeface="Times New Roman" panose="02020603050405020304" pitchFamily="18" charset="0"/>
              </a:rPr>
              <a:t>Carmen miente los miércoles, jueves y dice la verdad el resto de la semana. Edinson miente los lunes, martes y domingos, y dice la verdad el resto de la semana. Si ambos dicen “mañana es un día en el que yo miento”, ¿Qué día de la semana será mañana?</a:t>
            </a:r>
            <a:endParaRPr lang="es-P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7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contenido 2"/>
          <p:cNvSpPr txBox="1">
            <a:spLocks/>
          </p:cNvSpPr>
          <p:nvPr/>
        </p:nvSpPr>
        <p:spPr bwMode="auto">
          <a:xfrm>
            <a:off x="1981200" y="649288"/>
            <a:ext cx="8229600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>
                <a:solidFill>
                  <a:srgbClr val="676767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buClrTx/>
              <a:buFont typeface="Arial" charset="0"/>
              <a:buNone/>
            </a:pPr>
            <a:endParaRPr lang="es-PE" altLang="es-PE" sz="2000">
              <a:solidFill>
                <a:srgbClr val="EFA82F"/>
              </a:solidFill>
              <a:cs typeface="Arial" charset="0"/>
            </a:endParaRPr>
          </a:p>
        </p:txBody>
      </p:sp>
      <p:sp>
        <p:nvSpPr>
          <p:cNvPr id="15363" name="2 CuadroTexto"/>
          <p:cNvSpPr>
            <a:spLocks noGrp="1"/>
          </p:cNvSpPr>
          <p:nvPr>
            <p:ph idx="1"/>
          </p:nvPr>
        </p:nvSpPr>
        <p:spPr>
          <a:xfrm>
            <a:off x="2704346" y="1406367"/>
            <a:ext cx="6662468" cy="1569660"/>
          </a:xfr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PE" altLang="es-PE" sz="3200" b="1" dirty="0">
                <a:latin typeface="Arial" charset="0"/>
              </a:rPr>
              <a:t>¿Te imaginas lidiar con distintos argumentos con información  verdadera o falsa ? </a:t>
            </a:r>
          </a:p>
        </p:txBody>
      </p:sp>
      <p:pic>
        <p:nvPicPr>
          <p:cNvPr id="15364" name="Picture 2" descr="http://digital3host.com/wp-content/uploads/2012/10/interrogac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542" y="3083277"/>
            <a:ext cx="26320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59271-27EB-4BC9-BE10-805A3D114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2800" dirty="0">
                <a:solidFill>
                  <a:srgbClr val="FF0000"/>
                </a:solidFill>
              </a:rPr>
              <a:t>situaciones LÓGICAS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3A6B90C-8484-4280-9246-3255BB79CFCB}"/>
              </a:ext>
            </a:extLst>
          </p:cNvPr>
          <p:cNvSpPr/>
          <p:nvPr/>
        </p:nvSpPr>
        <p:spPr>
          <a:xfrm>
            <a:off x="2873298" y="1602835"/>
            <a:ext cx="6964392" cy="1666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Son aquellos problemas donde se presentan varias proposiciones o enunciados con información implícita y desordenada, y para encontrar la respuesta adecuada se realiza procesos lógicos o con ayuda de  cuadro de evaluación de información usted  puede concluir con un razonamiento que satisface la condición del problema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A8C6E5B-A467-46C0-8915-C1CD1E1A5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201944"/>
              </p:ext>
            </p:extLst>
          </p:nvPr>
        </p:nvGraphicFramePr>
        <p:xfrm>
          <a:off x="4391548" y="4064021"/>
          <a:ext cx="3344598" cy="178982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26076">
                  <a:extLst>
                    <a:ext uri="{9D8B030D-6E8A-4147-A177-3AD203B41FA5}">
                      <a16:colId xmlns:a16="http://schemas.microsoft.com/office/drawing/2014/main" val="176591137"/>
                    </a:ext>
                  </a:extLst>
                </a:gridCol>
                <a:gridCol w="2018522">
                  <a:extLst>
                    <a:ext uri="{9D8B030D-6E8A-4147-A177-3AD203B41FA5}">
                      <a16:colId xmlns:a16="http://schemas.microsoft.com/office/drawing/2014/main" val="824789838"/>
                    </a:ext>
                  </a:extLst>
                </a:gridCol>
              </a:tblGrid>
              <a:tr h="61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(I)Luisa: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Yo pagué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7134250"/>
                  </a:ext>
                </a:extLst>
              </a:tr>
              <a:tr h="561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(II)Sandra: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 Beatriz no pagó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3381292"/>
                  </a:ext>
                </a:extLst>
              </a:tr>
              <a:tr h="61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(III)Beatriz: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Luisa pagó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6537190"/>
                  </a:ext>
                </a:extLst>
              </a:tr>
            </a:tbl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796CEDCD-E8B8-45E4-9076-055A20F2CFED}"/>
              </a:ext>
            </a:extLst>
          </p:cNvPr>
          <p:cNvSpPr/>
          <p:nvPr/>
        </p:nvSpPr>
        <p:spPr>
          <a:xfrm>
            <a:off x="2631539" y="3420544"/>
            <a:ext cx="7961086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E" u="sng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EJEMPLO:  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tres personas que almorzaron una de ellas no pagó la cuenta. </a:t>
            </a:r>
            <a:endParaRPr lang="es-PE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CD11577-2641-4F77-B094-9A301BC85D99}"/>
              </a:ext>
            </a:extLst>
          </p:cNvPr>
          <p:cNvSpPr/>
          <p:nvPr/>
        </p:nvSpPr>
        <p:spPr>
          <a:xfrm>
            <a:off x="2666367" y="1492857"/>
            <a:ext cx="7171323" cy="192768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F479995-4F40-4A74-BCF2-A8881C62F24A}"/>
              </a:ext>
            </a:extLst>
          </p:cNvPr>
          <p:cNvSpPr/>
          <p:nvPr/>
        </p:nvSpPr>
        <p:spPr>
          <a:xfrm>
            <a:off x="3204028" y="5668968"/>
            <a:ext cx="6096000" cy="8106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b="1" dirty="0">
                <a:ea typeface="Calibri" panose="020F0502020204030204" pitchFamily="34" charset="0"/>
                <a:cs typeface="Times New Roman" panose="02020603050405020304" pitchFamily="18" charset="0"/>
              </a:rPr>
              <a:t>Si se sabe que sólo una de ellas miente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, ¿Quién no pagó la cuenta?</a:t>
            </a:r>
            <a:endParaRPr lang="es-PE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1944915" y="511735"/>
            <a:ext cx="8092849" cy="1060450"/>
          </a:xfrm>
        </p:spPr>
        <p:txBody>
          <a:bodyPr/>
          <a:lstStyle/>
          <a:p>
            <a:r>
              <a:rPr lang="es-PE" dirty="0"/>
              <a:t>Si se sabe que sólo una de ellas miente, ¿Quién no pagó la cuenta?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>
          <a:xfrm>
            <a:off x="4537076" y="2886076"/>
            <a:ext cx="5102225" cy="46831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s-PE" dirty="0"/>
              <a:t>SANDRA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4618038" y="3743326"/>
            <a:ext cx="5022850" cy="46831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s-PE" dirty="0"/>
              <a:t>BEATRIZ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4565650" y="4579938"/>
            <a:ext cx="5075238" cy="468312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s-PE" dirty="0"/>
              <a:t>N.A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4"/>
          </p:nvPr>
        </p:nvSpPr>
        <p:spPr>
          <a:xfrm>
            <a:off x="4265613" y="2051051"/>
            <a:ext cx="5319712" cy="46831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s-PE" dirty="0"/>
              <a:t>LUISA	</a:t>
            </a:r>
          </a:p>
        </p:txBody>
      </p:sp>
      <p:sp>
        <p:nvSpPr>
          <p:cNvPr id="8" name="Flecha: cuádruple 7"/>
          <p:cNvSpPr/>
          <p:nvPr/>
        </p:nvSpPr>
        <p:spPr>
          <a:xfrm rot="2852337">
            <a:off x="3464560" y="2918265"/>
            <a:ext cx="346075" cy="368300"/>
          </a:xfrm>
          <a:prstGeom prst="quad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/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455A340E-1A9E-4CD7-BB2B-7D9CACD09ECC}"/>
              </a:ext>
            </a:extLst>
          </p:cNvPr>
          <p:cNvSpPr txBox="1">
            <a:spLocks/>
          </p:cNvSpPr>
          <p:nvPr/>
        </p:nvSpPr>
        <p:spPr>
          <a:xfrm>
            <a:off x="4387850" y="5416550"/>
            <a:ext cx="5075238" cy="468312"/>
          </a:xfrm>
          <a:prstGeom prst="rect">
            <a:avLst/>
          </a:prstGeom>
          <a:solidFill>
            <a:srgbClr val="F79646"/>
          </a:solidFill>
          <a:ln>
            <a:noFill/>
          </a:ln>
        </p:spPr>
        <p:txBody>
          <a:bodyPr/>
          <a:lstStyle>
            <a:lvl1pPr marL="0" indent="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None/>
              <a:defRPr sz="1500" kern="1200">
                <a:solidFill>
                  <a:schemeClr val="bg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 kern="1200">
                <a:solidFill>
                  <a:srgbClr val="676767"/>
                </a:solidFill>
                <a:latin typeface="Arial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 kern="1200">
                <a:solidFill>
                  <a:srgbClr val="676767"/>
                </a:solidFill>
                <a:latin typeface="Arial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 kern="1200">
                <a:solidFill>
                  <a:srgbClr val="676767"/>
                </a:solidFill>
                <a:latin typeface="Arial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A82F"/>
              </a:buClr>
              <a:buFont typeface="Arial" charset="0"/>
              <a:buChar char="•"/>
              <a:defRPr sz="1600" kern="1200">
                <a:solidFill>
                  <a:srgbClr val="676767"/>
                </a:solidFill>
                <a:latin typeface="Arial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  <a:defRPr/>
            </a:pPr>
            <a:r>
              <a:rPr lang="es-PE" dirty="0"/>
              <a:t>FALTAN 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s-PE" b="1" dirty="0">
                <a:solidFill>
                  <a:srgbClr val="FF0000"/>
                </a:solidFill>
              </a:rPr>
              <a:t>MÉTODO DE RESOLUCIÓN :  </a:t>
            </a:r>
            <a:r>
              <a:rPr lang="es-PE" b="1" dirty="0" err="1">
                <a:solidFill>
                  <a:srgbClr val="FF0000"/>
                </a:solidFill>
              </a:rPr>
              <a:t>c.e.i.h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BA0EA-4990-4CF9-91EC-1ABC52672C6B}"/>
              </a:ext>
            </a:extLst>
          </p:cNvPr>
          <p:cNvSpPr/>
          <p:nvPr/>
        </p:nvSpPr>
        <p:spPr>
          <a:xfrm>
            <a:off x="1965632" y="1388887"/>
            <a:ext cx="77723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EL C.E.I.H es para aquellos problemas donde los datos  están de manera implícitos y desordenados,  y  generando hipótesis se llega a una conclusión bajo el filtro de la condición del problema un cuadro evaluador de hipótesis. </a:t>
            </a:r>
            <a:endParaRPr lang="es-PE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643C8CD-7D05-4BDE-926F-838BCDD46482}"/>
              </a:ext>
            </a:extLst>
          </p:cNvPr>
          <p:cNvSpPr/>
          <p:nvPr/>
        </p:nvSpPr>
        <p:spPr>
          <a:xfrm>
            <a:off x="2293434" y="3145934"/>
            <a:ext cx="7274944" cy="1347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Se construye un cuadro de doble entrada para evaluar información, donde se colocan los nombres (de preferencia en columna vertical) y los supuestos o hipótesis en la fila. (La o las hipótesis salen directamente de la pregunta o de la condición)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C48B4D7-A155-494B-9424-6559F2A26C2C}"/>
              </a:ext>
            </a:extLst>
          </p:cNvPr>
          <p:cNvSpPr/>
          <p:nvPr/>
        </p:nvSpPr>
        <p:spPr>
          <a:xfrm>
            <a:off x="1683834" y="2442623"/>
            <a:ext cx="6427785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es-P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Cuadro evaluador de información </a:t>
            </a:r>
            <a:endParaRPr lang="es-P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Marcador de contenido 3">
            <a:extLst>
              <a:ext uri="{FF2B5EF4-FFF2-40B4-BE49-F238E27FC236}">
                <a16:creationId xmlns:a16="http://schemas.microsoft.com/office/drawing/2014/main" id="{AC573C1C-678E-4142-A985-E44124C253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66545"/>
              </p:ext>
            </p:extLst>
          </p:nvPr>
        </p:nvGraphicFramePr>
        <p:xfrm>
          <a:off x="4612167" y="4605750"/>
          <a:ext cx="3499452" cy="196291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74863">
                  <a:extLst>
                    <a:ext uri="{9D8B030D-6E8A-4147-A177-3AD203B41FA5}">
                      <a16:colId xmlns:a16="http://schemas.microsoft.com/office/drawing/2014/main" val="1547839357"/>
                    </a:ext>
                  </a:extLst>
                </a:gridCol>
                <a:gridCol w="874863">
                  <a:extLst>
                    <a:ext uri="{9D8B030D-6E8A-4147-A177-3AD203B41FA5}">
                      <a16:colId xmlns:a16="http://schemas.microsoft.com/office/drawing/2014/main" val="1085601365"/>
                    </a:ext>
                  </a:extLst>
                </a:gridCol>
                <a:gridCol w="874863">
                  <a:extLst>
                    <a:ext uri="{9D8B030D-6E8A-4147-A177-3AD203B41FA5}">
                      <a16:colId xmlns:a16="http://schemas.microsoft.com/office/drawing/2014/main" val="90204255"/>
                    </a:ext>
                  </a:extLst>
                </a:gridCol>
                <a:gridCol w="874863">
                  <a:extLst>
                    <a:ext uri="{9D8B030D-6E8A-4147-A177-3AD203B41FA5}">
                      <a16:colId xmlns:a16="http://schemas.microsoft.com/office/drawing/2014/main" val="426244434"/>
                    </a:ext>
                  </a:extLst>
                </a:gridCol>
              </a:tblGrid>
              <a:tr h="320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.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1°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2°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3°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3067728"/>
                  </a:ext>
                </a:extLst>
              </a:tr>
              <a:tr h="320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681119"/>
                  </a:ext>
                </a:extLst>
              </a:tr>
              <a:tr h="320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671750"/>
                  </a:ext>
                </a:extLst>
              </a:tr>
              <a:tr h="320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9385181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A11B8C29-12D3-48E9-B4BC-9EC662923BB4}"/>
              </a:ext>
            </a:extLst>
          </p:cNvPr>
          <p:cNvSpPr txBox="1"/>
          <p:nvPr/>
        </p:nvSpPr>
        <p:spPr>
          <a:xfrm>
            <a:off x="4309140" y="4590863"/>
            <a:ext cx="2524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HIPOTESÍS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8701B34-65DE-4F95-A477-AF96E0F17AA2}"/>
              </a:ext>
            </a:extLst>
          </p:cNvPr>
          <p:cNvSpPr txBox="1"/>
          <p:nvPr/>
        </p:nvSpPr>
        <p:spPr>
          <a:xfrm>
            <a:off x="4937584" y="5201349"/>
            <a:ext cx="461665" cy="11912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s-PE" b="1" dirty="0"/>
              <a:t>NOMBRES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F2706DA-915D-4A9C-A3DE-FF242C35C4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773755"/>
              </p:ext>
            </p:extLst>
          </p:nvPr>
        </p:nvGraphicFramePr>
        <p:xfrm>
          <a:off x="900145" y="4266106"/>
          <a:ext cx="5355772" cy="245364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38943">
                  <a:extLst>
                    <a:ext uri="{9D8B030D-6E8A-4147-A177-3AD203B41FA5}">
                      <a16:colId xmlns:a16="http://schemas.microsoft.com/office/drawing/2014/main" val="1547839357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1085601365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90204255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426244434"/>
                    </a:ext>
                  </a:extLst>
                </a:gridCol>
              </a:tblGrid>
              <a:tr h="337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Hip.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1°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2°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3°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3067728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681119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Luisa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671750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Sandra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9385181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Beatriz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9046917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267C2BED-8B04-4A6E-B697-8C8247845193}"/>
              </a:ext>
            </a:extLst>
          </p:cNvPr>
          <p:cNvSpPr/>
          <p:nvPr/>
        </p:nvSpPr>
        <p:spPr>
          <a:xfrm>
            <a:off x="2220355" y="294082"/>
            <a:ext cx="7156062" cy="6920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es-PE" sz="3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Cuadro evaluador de información </a:t>
            </a:r>
            <a:endParaRPr lang="es-PE" sz="36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28733EF-DDFA-4B2A-A2CB-C31F31DE0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854488"/>
              </p:ext>
            </p:extLst>
          </p:nvPr>
        </p:nvGraphicFramePr>
        <p:xfrm>
          <a:off x="2058838" y="1519963"/>
          <a:ext cx="3344598" cy="178982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26076">
                  <a:extLst>
                    <a:ext uri="{9D8B030D-6E8A-4147-A177-3AD203B41FA5}">
                      <a16:colId xmlns:a16="http://schemas.microsoft.com/office/drawing/2014/main" val="176591137"/>
                    </a:ext>
                  </a:extLst>
                </a:gridCol>
                <a:gridCol w="2018522">
                  <a:extLst>
                    <a:ext uri="{9D8B030D-6E8A-4147-A177-3AD203B41FA5}">
                      <a16:colId xmlns:a16="http://schemas.microsoft.com/office/drawing/2014/main" val="824789838"/>
                    </a:ext>
                  </a:extLst>
                </a:gridCol>
              </a:tblGrid>
              <a:tr h="61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(I)Luisa: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Yo pagué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7134250"/>
                  </a:ext>
                </a:extLst>
              </a:tr>
              <a:tr h="561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(II)Sandra: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 Beatriz no pagó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3381292"/>
                  </a:ext>
                </a:extLst>
              </a:tr>
              <a:tr h="61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(III)Beatriz: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Luisa pagó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6537190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0F29269F-80DE-4B1B-B779-C2D5946238F0}"/>
              </a:ext>
            </a:extLst>
          </p:cNvPr>
          <p:cNvSpPr/>
          <p:nvPr/>
        </p:nvSpPr>
        <p:spPr>
          <a:xfrm>
            <a:off x="871318" y="3124910"/>
            <a:ext cx="6096000" cy="8106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b="1" dirty="0">
                <a:ea typeface="Calibri" panose="020F0502020204030204" pitchFamily="34" charset="0"/>
                <a:cs typeface="Times New Roman" panose="02020603050405020304" pitchFamily="18" charset="0"/>
              </a:rPr>
              <a:t>Si se sabe que sólo una de ellas miente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, ¿Quién no pagó la cuenta?</a:t>
            </a:r>
            <a:endParaRPr lang="es-PE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177A4CB-612B-4FE9-839A-9BCEAF61DB2A}"/>
              </a:ext>
            </a:extLst>
          </p:cNvPr>
          <p:cNvSpPr/>
          <p:nvPr/>
        </p:nvSpPr>
        <p:spPr>
          <a:xfrm>
            <a:off x="754318" y="1083619"/>
            <a:ext cx="6626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tres personas que almorzaron una de ellas no pagó la cuenta.</a:t>
            </a:r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4EB3791-8FE4-466F-8590-A3B16ADC28DE}"/>
              </a:ext>
            </a:extLst>
          </p:cNvPr>
          <p:cNvSpPr/>
          <p:nvPr/>
        </p:nvSpPr>
        <p:spPr>
          <a:xfrm>
            <a:off x="2740308" y="4753160"/>
            <a:ext cx="550151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LNP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B0C0ABB-EE56-4C20-AAE9-6150927B2DFE}"/>
              </a:ext>
            </a:extLst>
          </p:cNvPr>
          <p:cNvSpPr/>
          <p:nvPr/>
        </p:nvSpPr>
        <p:spPr>
          <a:xfrm>
            <a:off x="3919318" y="4753162"/>
            <a:ext cx="558165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SNP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E174B5B-1A5D-4363-B603-9B2E80939CDE}"/>
              </a:ext>
            </a:extLst>
          </p:cNvPr>
          <p:cNvSpPr/>
          <p:nvPr/>
        </p:nvSpPr>
        <p:spPr>
          <a:xfrm>
            <a:off x="5379278" y="4753161"/>
            <a:ext cx="577401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BNP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9F95CFC-8429-404E-B608-7D8B6976F914}"/>
              </a:ext>
            </a:extLst>
          </p:cNvPr>
          <p:cNvSpPr/>
          <p:nvPr/>
        </p:nvSpPr>
        <p:spPr>
          <a:xfrm>
            <a:off x="7380350" y="4487574"/>
            <a:ext cx="41962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30000"/>
              </a:spcBef>
              <a:defRPr/>
            </a:pPr>
            <a:r>
              <a:rPr lang="es-PE" dirty="0">
                <a:cs typeface="ＭＳ Ｐゴシック" charset="0"/>
              </a:rPr>
              <a:t>Como preguntan </a:t>
            </a:r>
            <a:r>
              <a:rPr lang="es-PE" b="1" i="1" dirty="0">
                <a:cs typeface="ＭＳ Ｐゴシック" charset="0"/>
              </a:rPr>
              <a:t>quién no pagó</a:t>
            </a:r>
            <a:r>
              <a:rPr lang="es-PE" dirty="0">
                <a:cs typeface="ＭＳ Ｐゴシック" charset="0"/>
              </a:rPr>
              <a:t> la cuenta, los supuestos o hipótesis serían: luisa no pagó (LNP); Sandra no pagó (SNP) o Beatriz no pagó (BNP).</a:t>
            </a:r>
          </a:p>
        </p:txBody>
      </p:sp>
    </p:spTree>
    <p:extLst>
      <p:ext uri="{BB962C8B-B14F-4D97-AF65-F5344CB8AC3E}">
        <p14:creationId xmlns:p14="http://schemas.microsoft.com/office/powerpoint/2010/main" val="156597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0E19D5D8-AA6A-49BE-89F9-448A6CCF4E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771941"/>
              </p:ext>
            </p:extLst>
          </p:nvPr>
        </p:nvGraphicFramePr>
        <p:xfrm>
          <a:off x="1708029" y="3984611"/>
          <a:ext cx="5382884" cy="263992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45721">
                  <a:extLst>
                    <a:ext uri="{9D8B030D-6E8A-4147-A177-3AD203B41FA5}">
                      <a16:colId xmlns:a16="http://schemas.microsoft.com/office/drawing/2014/main" val="2627347082"/>
                    </a:ext>
                  </a:extLst>
                </a:gridCol>
                <a:gridCol w="1345721">
                  <a:extLst>
                    <a:ext uri="{9D8B030D-6E8A-4147-A177-3AD203B41FA5}">
                      <a16:colId xmlns:a16="http://schemas.microsoft.com/office/drawing/2014/main" val="3442574302"/>
                    </a:ext>
                  </a:extLst>
                </a:gridCol>
                <a:gridCol w="1345721">
                  <a:extLst>
                    <a:ext uri="{9D8B030D-6E8A-4147-A177-3AD203B41FA5}">
                      <a16:colId xmlns:a16="http://schemas.microsoft.com/office/drawing/2014/main" val="3160746380"/>
                    </a:ext>
                  </a:extLst>
                </a:gridCol>
                <a:gridCol w="1345721">
                  <a:extLst>
                    <a:ext uri="{9D8B030D-6E8A-4147-A177-3AD203B41FA5}">
                      <a16:colId xmlns:a16="http://schemas.microsoft.com/office/drawing/2014/main" val="1704349335"/>
                    </a:ext>
                  </a:extLst>
                </a:gridCol>
              </a:tblGrid>
              <a:tr h="595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Hip.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>
                          <a:effectLst/>
                        </a:rPr>
                        <a:t>1°</a:t>
                      </a:r>
                      <a:endParaRPr lang="es-P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9871272"/>
                  </a:ext>
                </a:extLst>
              </a:tr>
              <a:tr h="511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 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>
                          <a:effectLst/>
                        </a:rPr>
                        <a:t>LNP</a:t>
                      </a:r>
                      <a:endParaRPr lang="es-P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5683406"/>
                  </a:ext>
                </a:extLst>
              </a:tr>
              <a:tr h="511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Luisa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 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443329"/>
                  </a:ext>
                </a:extLst>
              </a:tr>
              <a:tr h="511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Sandra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 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173377"/>
                  </a:ext>
                </a:extLst>
              </a:tr>
              <a:tr h="511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>
                          <a:effectLst/>
                        </a:rPr>
                        <a:t>Beatriz</a:t>
                      </a:r>
                      <a:endParaRPr lang="es-P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 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58097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1ECD09F-7717-4F37-B646-0C739E2B1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75501"/>
              </p:ext>
            </p:extLst>
          </p:nvPr>
        </p:nvGraphicFramePr>
        <p:xfrm>
          <a:off x="2405259" y="1568993"/>
          <a:ext cx="3344598" cy="178982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26076">
                  <a:extLst>
                    <a:ext uri="{9D8B030D-6E8A-4147-A177-3AD203B41FA5}">
                      <a16:colId xmlns:a16="http://schemas.microsoft.com/office/drawing/2014/main" val="176591137"/>
                    </a:ext>
                  </a:extLst>
                </a:gridCol>
                <a:gridCol w="2018522">
                  <a:extLst>
                    <a:ext uri="{9D8B030D-6E8A-4147-A177-3AD203B41FA5}">
                      <a16:colId xmlns:a16="http://schemas.microsoft.com/office/drawing/2014/main" val="824789838"/>
                    </a:ext>
                  </a:extLst>
                </a:gridCol>
              </a:tblGrid>
              <a:tr h="61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(I)Luisa: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Yo pagué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7134250"/>
                  </a:ext>
                </a:extLst>
              </a:tr>
              <a:tr h="561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(II)Sandra: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 Beatriz no pagó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3381292"/>
                  </a:ext>
                </a:extLst>
              </a:tr>
              <a:tr h="61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(III)Beatriz: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Luisa pagó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6537190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86C9C937-5534-4C01-8750-A02A2A92E8C9}"/>
              </a:ext>
            </a:extLst>
          </p:cNvPr>
          <p:cNvSpPr/>
          <p:nvPr/>
        </p:nvSpPr>
        <p:spPr>
          <a:xfrm>
            <a:off x="645250" y="925516"/>
            <a:ext cx="7961086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tres personas que almorzaron </a:t>
            </a:r>
            <a:r>
              <a:rPr lang="es-PE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una de ellas no pagó la cuenta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PE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6C4C29F-CA53-4AB9-B1E4-3AA4F07B668E}"/>
              </a:ext>
            </a:extLst>
          </p:cNvPr>
          <p:cNvSpPr/>
          <p:nvPr/>
        </p:nvSpPr>
        <p:spPr>
          <a:xfrm>
            <a:off x="1217739" y="3173940"/>
            <a:ext cx="6096000" cy="8106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b="1" dirty="0">
                <a:ea typeface="Calibri" panose="020F0502020204030204" pitchFamily="34" charset="0"/>
                <a:cs typeface="Times New Roman" panose="02020603050405020304" pitchFamily="18" charset="0"/>
              </a:rPr>
              <a:t>Si se sabe que sólo una de ellas miente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, ¿Quién no pagó la cuenta?</a:t>
            </a:r>
            <a:endParaRPr lang="es-PE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FC42A12-F8E4-48C7-B3BE-FCE47FE772F3}"/>
              </a:ext>
            </a:extLst>
          </p:cNvPr>
          <p:cNvSpPr/>
          <p:nvPr/>
        </p:nvSpPr>
        <p:spPr>
          <a:xfrm>
            <a:off x="2538564" y="306490"/>
            <a:ext cx="7156062" cy="6920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es-PE" sz="3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Cuadro evaluador de información </a:t>
            </a:r>
            <a:endParaRPr lang="es-PE" sz="36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851251E-8ECE-4374-8739-8DFBD12A01FF}"/>
              </a:ext>
            </a:extLst>
          </p:cNvPr>
          <p:cNvSpPr/>
          <p:nvPr/>
        </p:nvSpPr>
        <p:spPr>
          <a:xfrm>
            <a:off x="7313739" y="4041882"/>
            <a:ext cx="4537551" cy="1347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Para llenar la tabla haremos una simple comparación, como sabemos que sólo una no pagó la cuenta,  y al elegir  la primera hipótesis LNP por lo tanto el resto pagó.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51E2108-6414-40E7-9764-605CD304047B}"/>
              </a:ext>
            </a:extLst>
          </p:cNvPr>
          <p:cNvSpPr/>
          <p:nvPr/>
        </p:nvSpPr>
        <p:spPr>
          <a:xfrm>
            <a:off x="7425853" y="3358819"/>
            <a:ext cx="44254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la (I) afirmación. Al comparar con Hip. 1°, se contradice por lo que concluyo que luisa miente (F)</a:t>
            </a:r>
            <a:endParaRPr lang="es-PE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200AB61-8822-4A93-9533-7EDA32B8DFBF}"/>
              </a:ext>
            </a:extLst>
          </p:cNvPr>
          <p:cNvSpPr/>
          <p:nvPr/>
        </p:nvSpPr>
        <p:spPr>
          <a:xfrm>
            <a:off x="3552728" y="5197399"/>
            <a:ext cx="29046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F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09FB1B4-98F4-4610-B6FD-6E9158886B5C}"/>
              </a:ext>
            </a:extLst>
          </p:cNvPr>
          <p:cNvSpPr/>
          <p:nvPr/>
        </p:nvSpPr>
        <p:spPr>
          <a:xfrm>
            <a:off x="7425852" y="4402317"/>
            <a:ext cx="4537551" cy="102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la (II) afirmación “Sandra: </a:t>
            </a:r>
            <a:r>
              <a:rPr lang="es-PE" i="1" dirty="0">
                <a:ea typeface="Calibri" panose="020F0502020204030204" pitchFamily="34" charset="0"/>
                <a:cs typeface="Times New Roman" panose="02020603050405020304" pitchFamily="18" charset="0"/>
              </a:rPr>
              <a:t>Beatriz no pagó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”. Al comparar con la Hip 1° “LNP”, concluyo que Sandra miente (F).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4F1AC8F-F543-486E-8DA6-DB488D013960}"/>
              </a:ext>
            </a:extLst>
          </p:cNvPr>
          <p:cNvSpPr/>
          <p:nvPr/>
        </p:nvSpPr>
        <p:spPr>
          <a:xfrm>
            <a:off x="3559896" y="5658210"/>
            <a:ext cx="29046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F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15664C4-CA22-4C3F-A925-0345D68B76AA}"/>
              </a:ext>
            </a:extLst>
          </p:cNvPr>
          <p:cNvSpPr/>
          <p:nvPr/>
        </p:nvSpPr>
        <p:spPr>
          <a:xfrm>
            <a:off x="7425852" y="5589558"/>
            <a:ext cx="4537552" cy="102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la (III) afirmación “Beatriz: Luisa pagó”. Al comparar con la Hip. 1° “LNP”, concluyo que Beatriz miente (F).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7192D80-33DD-4DE6-B752-3A4C52A5089C}"/>
              </a:ext>
            </a:extLst>
          </p:cNvPr>
          <p:cNvSpPr/>
          <p:nvPr/>
        </p:nvSpPr>
        <p:spPr>
          <a:xfrm>
            <a:off x="3559896" y="6148152"/>
            <a:ext cx="29046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F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FE84CAF7-B5FB-4B97-A67B-1E6623BE9467}"/>
              </a:ext>
            </a:extLst>
          </p:cNvPr>
          <p:cNvSpPr/>
          <p:nvPr/>
        </p:nvSpPr>
        <p:spPr>
          <a:xfrm>
            <a:off x="1217739" y="1739349"/>
            <a:ext cx="6096000" cy="12707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Una Vez terminado el llenado de la columna de Hip 1°, podemos  dar lectura al cuadro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PE" sz="2400" b="1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PE" sz="2400" b="1" i="1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todas mienten y Luisa no pagó</a:t>
            </a:r>
            <a:r>
              <a:rPr lang="es-PE" sz="2400" b="1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s-PE" b="1" dirty="0">
              <a:solidFill>
                <a:schemeClr val="tx2">
                  <a:lumMod val="60000"/>
                  <a:lumOff val="4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BC72CE5-6F3E-452C-AC1A-B93C0C252F99}"/>
              </a:ext>
            </a:extLst>
          </p:cNvPr>
          <p:cNvSpPr/>
          <p:nvPr/>
        </p:nvSpPr>
        <p:spPr>
          <a:xfrm>
            <a:off x="1217739" y="3173940"/>
            <a:ext cx="4130638" cy="34867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541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0E19D5D8-AA6A-49BE-89F9-448A6CCF4E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224506"/>
              </p:ext>
            </p:extLst>
          </p:nvPr>
        </p:nvGraphicFramePr>
        <p:xfrm>
          <a:off x="1708029" y="3984611"/>
          <a:ext cx="5382884" cy="263992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45721">
                  <a:extLst>
                    <a:ext uri="{9D8B030D-6E8A-4147-A177-3AD203B41FA5}">
                      <a16:colId xmlns:a16="http://schemas.microsoft.com/office/drawing/2014/main" val="2627347082"/>
                    </a:ext>
                  </a:extLst>
                </a:gridCol>
                <a:gridCol w="1345721">
                  <a:extLst>
                    <a:ext uri="{9D8B030D-6E8A-4147-A177-3AD203B41FA5}">
                      <a16:colId xmlns:a16="http://schemas.microsoft.com/office/drawing/2014/main" val="3442574302"/>
                    </a:ext>
                  </a:extLst>
                </a:gridCol>
                <a:gridCol w="1345721">
                  <a:extLst>
                    <a:ext uri="{9D8B030D-6E8A-4147-A177-3AD203B41FA5}">
                      <a16:colId xmlns:a16="http://schemas.microsoft.com/office/drawing/2014/main" val="3160746380"/>
                    </a:ext>
                  </a:extLst>
                </a:gridCol>
                <a:gridCol w="1345721">
                  <a:extLst>
                    <a:ext uri="{9D8B030D-6E8A-4147-A177-3AD203B41FA5}">
                      <a16:colId xmlns:a16="http://schemas.microsoft.com/office/drawing/2014/main" val="1704349335"/>
                    </a:ext>
                  </a:extLst>
                </a:gridCol>
              </a:tblGrid>
              <a:tr h="595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Hip.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1°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2°</a:t>
                      </a:r>
                      <a:endParaRPr lang="es-P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9871272"/>
                  </a:ext>
                </a:extLst>
              </a:tr>
              <a:tr h="511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 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LNP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5683406"/>
                  </a:ext>
                </a:extLst>
              </a:tr>
              <a:tr h="511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Luisa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 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443329"/>
                  </a:ext>
                </a:extLst>
              </a:tr>
              <a:tr h="511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Sandra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 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173377"/>
                  </a:ext>
                </a:extLst>
              </a:tr>
              <a:tr h="511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>
                          <a:effectLst/>
                        </a:rPr>
                        <a:t>Beatriz</a:t>
                      </a:r>
                      <a:endParaRPr lang="es-P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400" dirty="0">
                          <a:effectLst/>
                        </a:rPr>
                        <a:t> 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58097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1ECD09F-7717-4F37-B646-0C739E2B16E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05259" y="1568993"/>
          <a:ext cx="3344598" cy="178982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26076">
                  <a:extLst>
                    <a:ext uri="{9D8B030D-6E8A-4147-A177-3AD203B41FA5}">
                      <a16:colId xmlns:a16="http://schemas.microsoft.com/office/drawing/2014/main" val="176591137"/>
                    </a:ext>
                  </a:extLst>
                </a:gridCol>
                <a:gridCol w="2018522">
                  <a:extLst>
                    <a:ext uri="{9D8B030D-6E8A-4147-A177-3AD203B41FA5}">
                      <a16:colId xmlns:a16="http://schemas.microsoft.com/office/drawing/2014/main" val="824789838"/>
                    </a:ext>
                  </a:extLst>
                </a:gridCol>
              </a:tblGrid>
              <a:tr h="61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(I)Luisa: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Yo pagué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7134250"/>
                  </a:ext>
                </a:extLst>
              </a:tr>
              <a:tr h="561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(II)Sandra: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 Beatriz no pagó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3381292"/>
                  </a:ext>
                </a:extLst>
              </a:tr>
              <a:tr h="61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>
                          <a:effectLst/>
                        </a:rPr>
                        <a:t>(III)Beatriz: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Luisa pagó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6537190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86C9C937-5534-4C01-8750-A02A2A92E8C9}"/>
              </a:ext>
            </a:extLst>
          </p:cNvPr>
          <p:cNvSpPr/>
          <p:nvPr/>
        </p:nvSpPr>
        <p:spPr>
          <a:xfrm>
            <a:off x="645250" y="925516"/>
            <a:ext cx="7961086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tres personas que almorzaron </a:t>
            </a:r>
            <a:r>
              <a:rPr lang="es-PE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una de ellas no pagó la cuenta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PE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6C4C29F-CA53-4AB9-B1E4-3AA4F07B668E}"/>
              </a:ext>
            </a:extLst>
          </p:cNvPr>
          <p:cNvSpPr/>
          <p:nvPr/>
        </p:nvSpPr>
        <p:spPr>
          <a:xfrm>
            <a:off x="1217739" y="3173940"/>
            <a:ext cx="6096000" cy="8106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b="1" dirty="0">
                <a:ea typeface="Calibri" panose="020F0502020204030204" pitchFamily="34" charset="0"/>
                <a:cs typeface="Times New Roman" panose="02020603050405020304" pitchFamily="18" charset="0"/>
              </a:rPr>
              <a:t>Si se sabe que sólo una de ellas miente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, ¿Quién no pagó la cuenta?</a:t>
            </a:r>
            <a:endParaRPr lang="es-PE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FC42A12-F8E4-48C7-B3BE-FCE47FE772F3}"/>
              </a:ext>
            </a:extLst>
          </p:cNvPr>
          <p:cNvSpPr/>
          <p:nvPr/>
        </p:nvSpPr>
        <p:spPr>
          <a:xfrm>
            <a:off x="2171825" y="266596"/>
            <a:ext cx="7156062" cy="6920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es-PE" sz="3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Cuadro evaluador de información </a:t>
            </a:r>
            <a:endParaRPr lang="es-PE" sz="36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200AB61-8822-4A93-9533-7EDA32B8DFBF}"/>
              </a:ext>
            </a:extLst>
          </p:cNvPr>
          <p:cNvSpPr/>
          <p:nvPr/>
        </p:nvSpPr>
        <p:spPr>
          <a:xfrm>
            <a:off x="3552728" y="5197399"/>
            <a:ext cx="29046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F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4F1AC8F-F543-486E-8DA6-DB488D013960}"/>
              </a:ext>
            </a:extLst>
          </p:cNvPr>
          <p:cNvSpPr/>
          <p:nvPr/>
        </p:nvSpPr>
        <p:spPr>
          <a:xfrm>
            <a:off x="3559896" y="5658210"/>
            <a:ext cx="29046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F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7192D80-33DD-4DE6-B752-3A4C52A5089C}"/>
              </a:ext>
            </a:extLst>
          </p:cNvPr>
          <p:cNvSpPr/>
          <p:nvPr/>
        </p:nvSpPr>
        <p:spPr>
          <a:xfrm>
            <a:off x="3559896" y="6148152"/>
            <a:ext cx="29046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F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EAA230C-C99F-41CE-B98F-C1460A9908B9}"/>
              </a:ext>
            </a:extLst>
          </p:cNvPr>
          <p:cNvSpPr/>
          <p:nvPr/>
        </p:nvSpPr>
        <p:spPr>
          <a:xfrm>
            <a:off x="7383210" y="2844191"/>
            <a:ext cx="4346448" cy="102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la (I) afirmación, “Luisa: yo pagué” Al comparar con Hip. 2° “SNP”,  concluyo que luisa no miente (V).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39421A2-C545-4760-A431-267907F314AF}"/>
              </a:ext>
            </a:extLst>
          </p:cNvPr>
          <p:cNvSpPr/>
          <p:nvPr/>
        </p:nvSpPr>
        <p:spPr>
          <a:xfrm>
            <a:off x="4625793" y="4633965"/>
            <a:ext cx="929618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sz="2000" b="1" dirty="0"/>
              <a:t>SNP</a:t>
            </a:r>
            <a:endParaRPr lang="es-PE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2364A3A-5C9A-44B4-8F53-230769D51533}"/>
              </a:ext>
            </a:extLst>
          </p:cNvPr>
          <p:cNvSpPr/>
          <p:nvPr/>
        </p:nvSpPr>
        <p:spPr>
          <a:xfrm>
            <a:off x="4746819" y="5180948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lang="es-PE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9ADE6AF-837D-4920-889B-D69AA488DCFF}"/>
              </a:ext>
            </a:extLst>
          </p:cNvPr>
          <p:cNvSpPr/>
          <p:nvPr/>
        </p:nvSpPr>
        <p:spPr>
          <a:xfrm>
            <a:off x="7383210" y="4007848"/>
            <a:ext cx="4486737" cy="102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la (II) afirmación “Sandra: </a:t>
            </a:r>
            <a:r>
              <a:rPr lang="es-PE" i="1" dirty="0">
                <a:ea typeface="Calibri" panose="020F0502020204030204" pitchFamily="34" charset="0"/>
                <a:cs typeface="Times New Roman" panose="02020603050405020304" pitchFamily="18" charset="0"/>
              </a:rPr>
              <a:t>Beatriz no pagó</a:t>
            </a: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”. Al comparar con la Hip 2° “SNP”, concluyo que Sandra miente (F).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EFCCD6C-30E7-43C1-ADBC-9A91E06D468D}"/>
              </a:ext>
            </a:extLst>
          </p:cNvPr>
          <p:cNvSpPr/>
          <p:nvPr/>
        </p:nvSpPr>
        <p:spPr>
          <a:xfrm>
            <a:off x="4781969" y="5644939"/>
            <a:ext cx="29046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F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AC89F94-6CD3-4411-A995-095A6C1F6E45}"/>
              </a:ext>
            </a:extLst>
          </p:cNvPr>
          <p:cNvSpPr/>
          <p:nvPr/>
        </p:nvSpPr>
        <p:spPr>
          <a:xfrm>
            <a:off x="7477000" y="5234204"/>
            <a:ext cx="4158868" cy="102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E" dirty="0">
                <a:ea typeface="Calibri" panose="020F0502020204030204" pitchFamily="34" charset="0"/>
                <a:cs typeface="Times New Roman" panose="02020603050405020304" pitchFamily="18" charset="0"/>
              </a:rPr>
              <a:t>De la (III) afirmación “Beatriz: Luisa pagó”. Al comparar con la Hip. 2° “SNP”, concluyo que Beatriz no miente (V).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AF5DE7F-E362-4DB6-A5F5-13AB4533D66B}"/>
              </a:ext>
            </a:extLst>
          </p:cNvPr>
          <p:cNvSpPr/>
          <p:nvPr/>
        </p:nvSpPr>
        <p:spPr>
          <a:xfrm>
            <a:off x="4769145" y="6162528"/>
            <a:ext cx="316112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dirty="0"/>
              <a:t>V</a:t>
            </a: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71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9" grpId="0"/>
      <p:bldP spid="10" grpId="0"/>
      <p:bldP spid="16" grpId="0"/>
      <p:bldP spid="14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lantilla UP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883</Words>
  <Application>Microsoft Office PowerPoint</Application>
  <PresentationFormat>Panorámica</PresentationFormat>
  <Paragraphs>143</Paragraphs>
  <Slides>12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Open Sans Condensed</vt:lpstr>
      <vt:lpstr>Times New Roman</vt:lpstr>
      <vt:lpstr>Plantilla UPN</vt:lpstr>
      <vt:lpstr>curso</vt:lpstr>
      <vt:lpstr>Presentación de PowerPoint</vt:lpstr>
      <vt:lpstr>Presentación de PowerPoint</vt:lpstr>
      <vt:lpstr>situaciones LÓGICAS</vt:lpstr>
      <vt:lpstr>Presentación de PowerPoint</vt:lpstr>
      <vt:lpstr>MÉTODO DE RESOLUCIÓN :  c.e.i.h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POR TU PARTICIPACIÓN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Wilmer Apaza</dc:creator>
  <cp:lastModifiedBy>Usuario</cp:lastModifiedBy>
  <cp:revision>182</cp:revision>
  <dcterms:created xsi:type="dcterms:W3CDTF">2013-08-21T23:26:32Z</dcterms:created>
  <dcterms:modified xsi:type="dcterms:W3CDTF">2019-04-11T23:37:45Z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A8DD2365-2C1B-424C-B94F-6FE495C26D69</vt:lpwstr>
  </property>
  <property fmtid="{D5CDD505-2E9C-101B-9397-08002B2CF9AE}" pid="3" name="ArticulatePath">
    <vt:lpwstr>Sesión01_crear carpeta_comprimir</vt:lpwstr>
  </property>
</Properties>
</file>